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70" r:id="rId7"/>
    <p:sldId id="261" r:id="rId8"/>
    <p:sldId id="262" r:id="rId9"/>
    <p:sldId id="264" r:id="rId10"/>
    <p:sldId id="265" r:id="rId11"/>
    <p:sldId id="266" r:id="rId12"/>
    <p:sldId id="268" r:id="rId13"/>
    <p:sldId id="271" r:id="rId14"/>
    <p:sldId id="272" r:id="rId15"/>
    <p:sldId id="273" r:id="rId16"/>
    <p:sldId id="275" r:id="rId17"/>
    <p:sldId id="276" r:id="rId18"/>
    <p:sldId id="278" r:id="rId19"/>
    <p:sldId id="279" r:id="rId20"/>
    <p:sldId id="274" r:id="rId21"/>
    <p:sldId id="269" r:id="rId22"/>
    <p:sldId id="28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uardo Fernández Aznar" initials="EFA" lastIdx="1" clrIdx="0">
    <p:extLst>
      <p:ext uri="{19B8F6BF-5375-455C-9EA6-DF929625EA0E}">
        <p15:presenceInfo xmlns:p15="http://schemas.microsoft.com/office/powerpoint/2012/main" userId="88151443c055eac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64" autoAdjust="0"/>
    <p:restoredTop sz="94660"/>
  </p:normalViewPr>
  <p:slideViewPr>
    <p:cSldViewPr snapToGrid="0">
      <p:cViewPr varScale="1">
        <p:scale>
          <a:sx n="113" d="100"/>
          <a:sy n="113" d="100"/>
        </p:scale>
        <p:origin x="15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2A54C80-263E-416B-A8E0-580EDEADCBDC}" type="datetimeFigureOut">
              <a:rPr lang="en-US" dirty="0"/>
              <a:t>5/1/2023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5/1/2023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FD59660-E5BE-068E-491D-0839737391F2}"/>
              </a:ext>
            </a:extLst>
          </p:cNvPr>
          <p:cNvPicPr>
            <a:picLocks noChangeAspect="1"/>
          </p:cNvPicPr>
          <p:nvPr/>
        </p:nvPicPr>
        <p:blipFill>
          <a:blip r:embed="rId2"/>
          <a:stretch>
            <a:fillRect/>
          </a:stretch>
        </p:blipFill>
        <p:spPr>
          <a:xfrm>
            <a:off x="2660837" y="-38100"/>
            <a:ext cx="6153150" cy="3467100"/>
          </a:xfrm>
          <a:prstGeom prst="rect">
            <a:avLst/>
          </a:prstGeom>
        </p:spPr>
      </p:pic>
      <p:sp>
        <p:nvSpPr>
          <p:cNvPr id="2" name="Título 1">
            <a:extLst>
              <a:ext uri="{FF2B5EF4-FFF2-40B4-BE49-F238E27FC236}">
                <a16:creationId xmlns:a16="http://schemas.microsoft.com/office/drawing/2014/main" id="{B0A505B6-2E76-101C-886D-8125612B45D1}"/>
              </a:ext>
            </a:extLst>
          </p:cNvPr>
          <p:cNvSpPr>
            <a:spLocks noGrp="1"/>
          </p:cNvSpPr>
          <p:nvPr>
            <p:ph type="ctrTitle"/>
          </p:nvPr>
        </p:nvSpPr>
        <p:spPr>
          <a:xfrm>
            <a:off x="1507067" y="2818122"/>
            <a:ext cx="7766936" cy="1646302"/>
          </a:xfrm>
        </p:spPr>
        <p:txBody>
          <a:bodyPr/>
          <a:lstStyle/>
          <a:p>
            <a:r>
              <a:rPr lang="es-ES" dirty="0"/>
              <a:t>Senderos Sierra Morena</a:t>
            </a:r>
          </a:p>
        </p:txBody>
      </p:sp>
      <p:sp>
        <p:nvSpPr>
          <p:cNvPr id="3" name="Subtítulo 2">
            <a:extLst>
              <a:ext uri="{FF2B5EF4-FFF2-40B4-BE49-F238E27FC236}">
                <a16:creationId xmlns:a16="http://schemas.microsoft.com/office/drawing/2014/main" id="{7ACAC056-DC68-8B5B-52A5-FA130BFBAAB4}"/>
              </a:ext>
            </a:extLst>
          </p:cNvPr>
          <p:cNvSpPr>
            <a:spLocks noGrp="1"/>
          </p:cNvSpPr>
          <p:nvPr>
            <p:ph type="subTitle" idx="1"/>
          </p:nvPr>
        </p:nvSpPr>
        <p:spPr>
          <a:xfrm>
            <a:off x="5576047" y="4490104"/>
            <a:ext cx="3697956" cy="1646302"/>
          </a:xfrm>
        </p:spPr>
        <p:txBody>
          <a:bodyPr>
            <a:normAutofit/>
          </a:bodyPr>
          <a:lstStyle/>
          <a:p>
            <a:r>
              <a:rPr lang="es-ES" dirty="0"/>
              <a:t>Autor: Eduardo Fernández Aznar</a:t>
            </a:r>
          </a:p>
          <a:p>
            <a:r>
              <a:rPr lang="es-ES" dirty="0"/>
              <a:t>Tutor: Mario Gago</a:t>
            </a:r>
          </a:p>
          <a:p>
            <a:r>
              <a:rPr lang="es-ES" dirty="0"/>
              <a:t>Fecha de entrega: 02/05/2023</a:t>
            </a:r>
          </a:p>
          <a:p>
            <a:r>
              <a:rPr lang="es-ES" dirty="0"/>
              <a:t>Convocatoria: 2s – 2022/2023</a:t>
            </a:r>
          </a:p>
        </p:txBody>
      </p:sp>
      <p:pic>
        <p:nvPicPr>
          <p:cNvPr id="6" name="Imagen 5">
            <a:extLst>
              <a:ext uri="{FF2B5EF4-FFF2-40B4-BE49-F238E27FC236}">
                <a16:creationId xmlns:a16="http://schemas.microsoft.com/office/drawing/2014/main" id="{9B96576C-BFCE-A98C-6676-B58B6B30EEE0}"/>
              </a:ext>
            </a:extLst>
          </p:cNvPr>
          <p:cNvPicPr>
            <a:picLocks noChangeAspect="1"/>
          </p:cNvPicPr>
          <p:nvPr/>
        </p:nvPicPr>
        <p:blipFill>
          <a:blip r:embed="rId3"/>
          <a:stretch>
            <a:fillRect/>
          </a:stretch>
        </p:blipFill>
        <p:spPr>
          <a:xfrm>
            <a:off x="1003005" y="4424052"/>
            <a:ext cx="4573042" cy="1778405"/>
          </a:xfrm>
          <a:prstGeom prst="rect">
            <a:avLst/>
          </a:prstGeom>
        </p:spPr>
      </p:pic>
    </p:spTree>
    <p:extLst>
      <p:ext uri="{BB962C8B-B14F-4D97-AF65-F5344CB8AC3E}">
        <p14:creationId xmlns:p14="http://schemas.microsoft.com/office/powerpoint/2010/main" val="2546198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ED34D12-E40E-BA29-9060-497C82944DBA}"/>
              </a:ext>
            </a:extLst>
          </p:cNvPr>
          <p:cNvSpPr>
            <a:spLocks noGrp="1"/>
          </p:cNvSpPr>
          <p:nvPr>
            <p:ph type="title"/>
          </p:nvPr>
        </p:nvSpPr>
        <p:spPr>
          <a:xfrm>
            <a:off x="4956984" y="291419"/>
            <a:ext cx="7235016" cy="692302"/>
          </a:xfrm>
        </p:spPr>
        <p:txBody>
          <a:bodyPr>
            <a:normAutofit/>
          </a:bodyPr>
          <a:lstStyle/>
          <a:p>
            <a:r>
              <a:rPr lang="es-ES" sz="2800" dirty="0">
                <a:solidFill>
                  <a:schemeClr val="accent2">
                    <a:lumMod val="75000"/>
                  </a:schemeClr>
                </a:solidFill>
              </a:rPr>
              <a:t>Diagrama Entidad-Relación</a:t>
            </a:r>
          </a:p>
        </p:txBody>
      </p:sp>
      <p:pic>
        <p:nvPicPr>
          <p:cNvPr id="13" name="Gráfico 12">
            <a:extLst>
              <a:ext uri="{FF2B5EF4-FFF2-40B4-BE49-F238E27FC236}">
                <a16:creationId xmlns:a16="http://schemas.microsoft.com/office/drawing/2014/main" id="{BEDF1B5C-9139-9C73-4C40-27422F5A32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7265" y="3433193"/>
            <a:ext cx="5503335" cy="3273450"/>
          </a:xfrm>
          <a:prstGeom prst="rect">
            <a:avLst/>
          </a:prstGeom>
        </p:spPr>
      </p:pic>
      <p:pic>
        <p:nvPicPr>
          <p:cNvPr id="17" name="Marcador de contenido 16">
            <a:extLst>
              <a:ext uri="{FF2B5EF4-FFF2-40B4-BE49-F238E27FC236}">
                <a16:creationId xmlns:a16="http://schemas.microsoft.com/office/drawing/2014/main" id="{1CD4B81C-E37D-0703-A1B9-1971B5DCF4EC}"/>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75723" y="469813"/>
            <a:ext cx="5755734" cy="6380468"/>
          </a:xfrm>
        </p:spPr>
      </p:pic>
      <p:pic>
        <p:nvPicPr>
          <p:cNvPr id="9220" name="Picture 4">
            <a:extLst>
              <a:ext uri="{FF2B5EF4-FFF2-40B4-BE49-F238E27FC236}">
                <a16:creationId xmlns:a16="http://schemas.microsoft.com/office/drawing/2014/main" id="{4CDC4616-C435-6671-B668-C904FCED4B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37800" y="5767917"/>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448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178C3-D744-6A5A-D8C8-125CAEC6E98B}"/>
              </a:ext>
            </a:extLst>
          </p:cNvPr>
          <p:cNvSpPr>
            <a:spLocks noGrp="1"/>
          </p:cNvSpPr>
          <p:nvPr>
            <p:ph type="title"/>
          </p:nvPr>
        </p:nvSpPr>
        <p:spPr>
          <a:xfrm>
            <a:off x="6587068" y="577758"/>
            <a:ext cx="2997199" cy="723445"/>
          </a:xfrm>
        </p:spPr>
        <p:txBody>
          <a:bodyPr>
            <a:normAutofit fontScale="90000"/>
          </a:bodyPr>
          <a:lstStyle/>
          <a:p>
            <a:r>
              <a:rPr lang="es-ES" dirty="0"/>
              <a:t>Diagrama Casos de Uso</a:t>
            </a:r>
          </a:p>
        </p:txBody>
      </p:sp>
      <p:pic>
        <p:nvPicPr>
          <p:cNvPr id="7" name="Marcador de contenido 6">
            <a:extLst>
              <a:ext uri="{FF2B5EF4-FFF2-40B4-BE49-F238E27FC236}">
                <a16:creationId xmlns:a16="http://schemas.microsoft.com/office/drawing/2014/main" id="{6D1E521C-1918-04A8-983B-F0F52B8B768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93133" y="223912"/>
            <a:ext cx="6852529" cy="6320821"/>
          </a:xfrm>
        </p:spPr>
      </p:pic>
      <p:pic>
        <p:nvPicPr>
          <p:cNvPr id="8194" name="Picture 2">
            <a:extLst>
              <a:ext uri="{FF2B5EF4-FFF2-40B4-BE49-F238E27FC236}">
                <a16:creationId xmlns:a16="http://schemas.microsoft.com/office/drawing/2014/main" id="{2C5B4F09-E5AF-FC8F-FDA7-5290B1F4A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0933" y="5590117"/>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976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F6C622-DBF6-3898-1C12-CB0A8A022D1E}"/>
              </a:ext>
            </a:extLst>
          </p:cNvPr>
          <p:cNvSpPr>
            <a:spLocks noGrp="1"/>
          </p:cNvSpPr>
          <p:nvPr>
            <p:ph type="title"/>
          </p:nvPr>
        </p:nvSpPr>
        <p:spPr>
          <a:xfrm>
            <a:off x="184276" y="349622"/>
            <a:ext cx="3854528" cy="598647"/>
          </a:xfrm>
        </p:spPr>
        <p:txBody>
          <a:bodyPr>
            <a:normAutofit/>
          </a:bodyPr>
          <a:lstStyle/>
          <a:p>
            <a:r>
              <a:rPr lang="es-ES" sz="2400" dirty="0"/>
              <a:t>Diagrama de Clases</a:t>
            </a:r>
          </a:p>
        </p:txBody>
      </p:sp>
      <p:pic>
        <p:nvPicPr>
          <p:cNvPr id="6" name="Marcador de contenido 5">
            <a:extLst>
              <a:ext uri="{FF2B5EF4-FFF2-40B4-BE49-F238E27FC236}">
                <a16:creationId xmlns:a16="http://schemas.microsoft.com/office/drawing/2014/main" id="{0B12E45D-4C60-7D64-E809-ABD5E9D5F91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84275" y="956599"/>
            <a:ext cx="8959725" cy="5796819"/>
          </a:xfrm>
        </p:spPr>
      </p:pic>
      <p:pic>
        <p:nvPicPr>
          <p:cNvPr id="7170" name="Picture 2">
            <a:extLst>
              <a:ext uri="{FF2B5EF4-FFF2-40B4-BE49-F238E27FC236}">
                <a16:creationId xmlns:a16="http://schemas.microsoft.com/office/drawing/2014/main" id="{44F3592A-4353-3C0C-B7E5-D82C572FC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7066" y="5734050"/>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807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9F1AD9-00FB-1CEE-1365-19F063ED9CA7}"/>
              </a:ext>
            </a:extLst>
          </p:cNvPr>
          <p:cNvSpPr>
            <a:spLocks noGrp="1"/>
          </p:cNvSpPr>
          <p:nvPr>
            <p:ph type="title"/>
          </p:nvPr>
        </p:nvSpPr>
        <p:spPr>
          <a:xfrm>
            <a:off x="465667" y="321733"/>
            <a:ext cx="6739465" cy="605364"/>
          </a:xfrm>
        </p:spPr>
        <p:txBody>
          <a:bodyPr>
            <a:normAutofit fontScale="90000"/>
          </a:bodyPr>
          <a:lstStyle/>
          <a:p>
            <a:r>
              <a:rPr lang="es-ES" sz="3600" dirty="0"/>
              <a:t>Diseño del proyecto</a:t>
            </a:r>
          </a:p>
        </p:txBody>
      </p:sp>
      <p:pic>
        <p:nvPicPr>
          <p:cNvPr id="6" name="Marcador de contenido 5">
            <a:extLst>
              <a:ext uri="{FF2B5EF4-FFF2-40B4-BE49-F238E27FC236}">
                <a16:creationId xmlns:a16="http://schemas.microsoft.com/office/drawing/2014/main" id="{46976669-EE82-E5AC-542D-4F02E2D562C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811887" y="1082675"/>
            <a:ext cx="4524864" cy="5526088"/>
          </a:xfrm>
        </p:spPr>
      </p:pic>
      <p:pic>
        <p:nvPicPr>
          <p:cNvPr id="6146" name="Picture 2">
            <a:extLst>
              <a:ext uri="{FF2B5EF4-FFF2-40B4-BE49-F238E27FC236}">
                <a16:creationId xmlns:a16="http://schemas.microsoft.com/office/drawing/2014/main" id="{1B27364D-B320-AD62-5327-2EAA219D9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0113" y="5700184"/>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903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E7F93E-8DCB-0E0E-6F63-0F2B250DAC92}"/>
              </a:ext>
            </a:extLst>
          </p:cNvPr>
          <p:cNvSpPr>
            <a:spLocks noGrp="1"/>
          </p:cNvSpPr>
          <p:nvPr>
            <p:ph type="title"/>
          </p:nvPr>
        </p:nvSpPr>
        <p:spPr>
          <a:xfrm>
            <a:off x="194733" y="514924"/>
            <a:ext cx="8830734" cy="484146"/>
          </a:xfrm>
        </p:spPr>
        <p:txBody>
          <a:bodyPr>
            <a:noAutofit/>
          </a:bodyPr>
          <a:lstStyle/>
          <a:p>
            <a:r>
              <a:rPr lang="es-ES" sz="2800" dirty="0"/>
              <a:t>Organización archivos y carpetas</a:t>
            </a:r>
          </a:p>
        </p:txBody>
      </p:sp>
      <p:pic>
        <p:nvPicPr>
          <p:cNvPr id="6" name="Marcador de contenido 5">
            <a:extLst>
              <a:ext uri="{FF2B5EF4-FFF2-40B4-BE49-F238E27FC236}">
                <a16:creationId xmlns:a16="http://schemas.microsoft.com/office/drawing/2014/main" id="{B1FDB2E2-1295-00EC-4BF2-71B8279DB00D}"/>
              </a:ext>
            </a:extLst>
          </p:cNvPr>
          <p:cNvPicPr>
            <a:picLocks noGrp="1" noChangeAspect="1"/>
          </p:cNvPicPr>
          <p:nvPr>
            <p:ph idx="1"/>
          </p:nvPr>
        </p:nvPicPr>
        <p:blipFill>
          <a:blip r:embed="rId2"/>
          <a:stretch>
            <a:fillRect/>
          </a:stretch>
        </p:blipFill>
        <p:spPr>
          <a:xfrm>
            <a:off x="5903884" y="820738"/>
            <a:ext cx="2461183" cy="5430027"/>
          </a:xfrm>
        </p:spPr>
      </p:pic>
      <p:sp>
        <p:nvSpPr>
          <p:cNvPr id="7" name="Título 1">
            <a:extLst>
              <a:ext uri="{FF2B5EF4-FFF2-40B4-BE49-F238E27FC236}">
                <a16:creationId xmlns:a16="http://schemas.microsoft.com/office/drawing/2014/main" id="{2E8817B7-B9D3-7DBD-D81B-AAA7F4C37438}"/>
              </a:ext>
            </a:extLst>
          </p:cNvPr>
          <p:cNvSpPr txBox="1">
            <a:spLocks/>
          </p:cNvSpPr>
          <p:nvPr/>
        </p:nvSpPr>
        <p:spPr>
          <a:xfrm>
            <a:off x="364067" y="1491317"/>
            <a:ext cx="4038600" cy="14224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400" dirty="0">
                <a:solidFill>
                  <a:schemeClr val="accent2">
                    <a:lumMod val="75000"/>
                  </a:schemeClr>
                </a:solidFill>
              </a:rPr>
              <a:t>Cuatro carpetas principales</a:t>
            </a:r>
          </a:p>
          <a:p>
            <a:r>
              <a:rPr lang="es-ES" sz="2400" dirty="0">
                <a:solidFill>
                  <a:schemeClr val="accent2">
                    <a:lumMod val="75000"/>
                  </a:schemeClr>
                </a:solidFill>
              </a:rPr>
              <a:t>Para una organización con fácil entendimiento</a:t>
            </a:r>
          </a:p>
        </p:txBody>
      </p:sp>
      <p:pic>
        <p:nvPicPr>
          <p:cNvPr id="5122" name="Picture 2">
            <a:extLst>
              <a:ext uri="{FF2B5EF4-FFF2-40B4-BE49-F238E27FC236}">
                <a16:creationId xmlns:a16="http://schemas.microsoft.com/office/drawing/2014/main" id="{E6700AAA-0D40-418C-CBD1-EE020A30D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9333" y="5888815"/>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752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49593-BDB3-B191-69C2-8FC08E819899}"/>
              </a:ext>
            </a:extLst>
          </p:cNvPr>
          <p:cNvSpPr>
            <a:spLocks noGrp="1"/>
          </p:cNvSpPr>
          <p:nvPr>
            <p:ph type="title"/>
          </p:nvPr>
        </p:nvSpPr>
        <p:spPr/>
        <p:txBody>
          <a:bodyPr/>
          <a:lstStyle/>
          <a:p>
            <a:r>
              <a:rPr lang="es-ES" dirty="0" err="1"/>
              <a:t>Database</a:t>
            </a:r>
            <a:endParaRPr lang="es-ES" dirty="0"/>
          </a:p>
        </p:txBody>
      </p:sp>
      <p:pic>
        <p:nvPicPr>
          <p:cNvPr id="16" name="Marcador de contenido 15">
            <a:extLst>
              <a:ext uri="{FF2B5EF4-FFF2-40B4-BE49-F238E27FC236}">
                <a16:creationId xmlns:a16="http://schemas.microsoft.com/office/drawing/2014/main" id="{2A84A8E1-E179-7E37-FDDA-B61EA4799571}"/>
              </a:ext>
            </a:extLst>
          </p:cNvPr>
          <p:cNvPicPr>
            <a:picLocks noGrp="1" noChangeAspect="1"/>
          </p:cNvPicPr>
          <p:nvPr>
            <p:ph sz="quarter" idx="4"/>
          </p:nvPr>
        </p:nvPicPr>
        <p:blipFill>
          <a:blip r:embed="rId2"/>
          <a:stretch>
            <a:fillRect/>
          </a:stretch>
        </p:blipFill>
        <p:spPr>
          <a:xfrm>
            <a:off x="5216968" y="1256449"/>
            <a:ext cx="5992899" cy="5317811"/>
          </a:xfrm>
        </p:spPr>
      </p:pic>
      <p:pic>
        <p:nvPicPr>
          <p:cNvPr id="14" name="Marcador de contenido 13">
            <a:extLst>
              <a:ext uri="{FF2B5EF4-FFF2-40B4-BE49-F238E27FC236}">
                <a16:creationId xmlns:a16="http://schemas.microsoft.com/office/drawing/2014/main" id="{42C5B7DA-75F3-5738-1F3C-B8A6CA60E6B2}"/>
              </a:ext>
            </a:extLst>
          </p:cNvPr>
          <p:cNvPicPr>
            <a:picLocks noGrp="1" noChangeAspect="1"/>
          </p:cNvPicPr>
          <p:nvPr>
            <p:ph sz="half" idx="2"/>
          </p:nvPr>
        </p:nvPicPr>
        <p:blipFill>
          <a:blip r:embed="rId3"/>
          <a:stretch>
            <a:fillRect/>
          </a:stretch>
        </p:blipFill>
        <p:spPr>
          <a:xfrm>
            <a:off x="675745" y="1270000"/>
            <a:ext cx="3862388" cy="5304260"/>
          </a:xfrm>
        </p:spPr>
      </p:pic>
    </p:spTree>
    <p:extLst>
      <p:ext uri="{BB962C8B-B14F-4D97-AF65-F5344CB8AC3E}">
        <p14:creationId xmlns:p14="http://schemas.microsoft.com/office/powerpoint/2010/main" val="4169773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6B4710-2DD7-D604-ED2B-A4A1A5EECBEB}"/>
              </a:ext>
            </a:extLst>
          </p:cNvPr>
          <p:cNvSpPr>
            <a:spLocks noGrp="1"/>
          </p:cNvSpPr>
          <p:nvPr>
            <p:ph type="title"/>
          </p:nvPr>
        </p:nvSpPr>
        <p:spPr/>
        <p:txBody>
          <a:bodyPr/>
          <a:lstStyle/>
          <a:p>
            <a:r>
              <a:rPr lang="es-ES" dirty="0"/>
              <a:t>Registro y </a:t>
            </a:r>
            <a:r>
              <a:rPr lang="es-ES" dirty="0" err="1"/>
              <a:t>Login</a:t>
            </a:r>
            <a:endParaRPr lang="es-ES" dirty="0"/>
          </a:p>
        </p:txBody>
      </p:sp>
      <p:pic>
        <p:nvPicPr>
          <p:cNvPr id="8" name="Marcador de contenido 7">
            <a:extLst>
              <a:ext uri="{FF2B5EF4-FFF2-40B4-BE49-F238E27FC236}">
                <a16:creationId xmlns:a16="http://schemas.microsoft.com/office/drawing/2014/main" id="{458AFB65-CEA0-CC4F-C377-DFCA6D604F6C}"/>
              </a:ext>
            </a:extLst>
          </p:cNvPr>
          <p:cNvPicPr>
            <a:picLocks noGrp="1" noChangeAspect="1"/>
          </p:cNvPicPr>
          <p:nvPr>
            <p:ph sz="half" idx="2"/>
          </p:nvPr>
        </p:nvPicPr>
        <p:blipFill>
          <a:blip r:embed="rId2"/>
          <a:stretch>
            <a:fillRect/>
          </a:stretch>
        </p:blipFill>
        <p:spPr>
          <a:xfrm>
            <a:off x="208787" y="1397275"/>
            <a:ext cx="3767205" cy="5088833"/>
          </a:xfrm>
        </p:spPr>
      </p:pic>
      <p:pic>
        <p:nvPicPr>
          <p:cNvPr id="10" name="Marcador de contenido 9">
            <a:extLst>
              <a:ext uri="{FF2B5EF4-FFF2-40B4-BE49-F238E27FC236}">
                <a16:creationId xmlns:a16="http://schemas.microsoft.com/office/drawing/2014/main" id="{18C6D706-8194-D3B8-7A9D-2AA9E31B76C3}"/>
              </a:ext>
            </a:extLst>
          </p:cNvPr>
          <p:cNvPicPr>
            <a:picLocks noGrp="1" noChangeAspect="1"/>
          </p:cNvPicPr>
          <p:nvPr>
            <p:ph sz="quarter" idx="4"/>
          </p:nvPr>
        </p:nvPicPr>
        <p:blipFill>
          <a:blip r:embed="rId3"/>
          <a:stretch>
            <a:fillRect/>
          </a:stretch>
        </p:blipFill>
        <p:spPr>
          <a:xfrm>
            <a:off x="4342034" y="1395433"/>
            <a:ext cx="3345074" cy="5005367"/>
          </a:xfrm>
        </p:spPr>
      </p:pic>
      <p:pic>
        <p:nvPicPr>
          <p:cNvPr id="12" name="Imagen 11">
            <a:extLst>
              <a:ext uri="{FF2B5EF4-FFF2-40B4-BE49-F238E27FC236}">
                <a16:creationId xmlns:a16="http://schemas.microsoft.com/office/drawing/2014/main" id="{E40F125C-0BBD-A293-5793-27E404F4039C}"/>
              </a:ext>
            </a:extLst>
          </p:cNvPr>
          <p:cNvPicPr>
            <a:picLocks noChangeAspect="1"/>
          </p:cNvPicPr>
          <p:nvPr/>
        </p:nvPicPr>
        <p:blipFill>
          <a:blip r:embed="rId4"/>
          <a:stretch>
            <a:fillRect/>
          </a:stretch>
        </p:blipFill>
        <p:spPr>
          <a:xfrm>
            <a:off x="8053150" y="1395433"/>
            <a:ext cx="4052218" cy="5005367"/>
          </a:xfrm>
          <a:prstGeom prst="rect">
            <a:avLst/>
          </a:prstGeom>
        </p:spPr>
      </p:pic>
    </p:spTree>
    <p:extLst>
      <p:ext uri="{BB962C8B-B14F-4D97-AF65-F5344CB8AC3E}">
        <p14:creationId xmlns:p14="http://schemas.microsoft.com/office/powerpoint/2010/main" val="3273520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4FB542-E90E-588F-7A0A-4EEB5E8CF069}"/>
              </a:ext>
            </a:extLst>
          </p:cNvPr>
          <p:cNvSpPr>
            <a:spLocks noGrp="1"/>
          </p:cNvSpPr>
          <p:nvPr>
            <p:ph type="title"/>
          </p:nvPr>
        </p:nvSpPr>
        <p:spPr>
          <a:xfrm>
            <a:off x="677334" y="609600"/>
            <a:ext cx="8596668" cy="736600"/>
          </a:xfrm>
        </p:spPr>
        <p:txBody>
          <a:bodyPr/>
          <a:lstStyle/>
          <a:p>
            <a:r>
              <a:rPr lang="es-ES" dirty="0"/>
              <a:t>Implementación </a:t>
            </a:r>
            <a:r>
              <a:rPr lang="es-ES" dirty="0" err="1"/>
              <a:t>RecyclerView</a:t>
            </a:r>
            <a:endParaRPr lang="es-ES" dirty="0"/>
          </a:p>
        </p:txBody>
      </p:sp>
      <p:pic>
        <p:nvPicPr>
          <p:cNvPr id="8" name="Imagen 7">
            <a:extLst>
              <a:ext uri="{FF2B5EF4-FFF2-40B4-BE49-F238E27FC236}">
                <a16:creationId xmlns:a16="http://schemas.microsoft.com/office/drawing/2014/main" id="{39F1803D-FF3C-045D-B7BE-DDE24E4D7207}"/>
              </a:ext>
            </a:extLst>
          </p:cNvPr>
          <p:cNvPicPr>
            <a:picLocks noChangeAspect="1"/>
          </p:cNvPicPr>
          <p:nvPr/>
        </p:nvPicPr>
        <p:blipFill>
          <a:blip r:embed="rId2"/>
          <a:stretch>
            <a:fillRect/>
          </a:stretch>
        </p:blipFill>
        <p:spPr>
          <a:xfrm>
            <a:off x="473903" y="1346200"/>
            <a:ext cx="4295014" cy="5130800"/>
          </a:xfrm>
          <a:prstGeom prst="rect">
            <a:avLst/>
          </a:prstGeom>
        </p:spPr>
      </p:pic>
      <p:pic>
        <p:nvPicPr>
          <p:cNvPr id="10" name="Imagen 9">
            <a:extLst>
              <a:ext uri="{FF2B5EF4-FFF2-40B4-BE49-F238E27FC236}">
                <a16:creationId xmlns:a16="http://schemas.microsoft.com/office/drawing/2014/main" id="{BD8E785A-304B-0A06-C9CA-0B0EFB8431EB}"/>
              </a:ext>
            </a:extLst>
          </p:cNvPr>
          <p:cNvPicPr>
            <a:picLocks noChangeAspect="1"/>
          </p:cNvPicPr>
          <p:nvPr/>
        </p:nvPicPr>
        <p:blipFill>
          <a:blip r:embed="rId3"/>
          <a:stretch>
            <a:fillRect/>
          </a:stretch>
        </p:blipFill>
        <p:spPr>
          <a:xfrm>
            <a:off x="4922735" y="1346200"/>
            <a:ext cx="3965324" cy="5511800"/>
          </a:xfrm>
          <a:prstGeom prst="rect">
            <a:avLst/>
          </a:prstGeom>
        </p:spPr>
      </p:pic>
      <p:pic>
        <p:nvPicPr>
          <p:cNvPr id="12" name="Imagen 11">
            <a:extLst>
              <a:ext uri="{FF2B5EF4-FFF2-40B4-BE49-F238E27FC236}">
                <a16:creationId xmlns:a16="http://schemas.microsoft.com/office/drawing/2014/main" id="{1627ED18-0B56-453A-4BDC-FDA29D960F3A}"/>
              </a:ext>
            </a:extLst>
          </p:cNvPr>
          <p:cNvPicPr>
            <a:picLocks noChangeAspect="1"/>
          </p:cNvPicPr>
          <p:nvPr/>
        </p:nvPicPr>
        <p:blipFill>
          <a:blip r:embed="rId4"/>
          <a:stretch>
            <a:fillRect/>
          </a:stretch>
        </p:blipFill>
        <p:spPr>
          <a:xfrm>
            <a:off x="9041877" y="1346200"/>
            <a:ext cx="3162574" cy="1447925"/>
          </a:xfrm>
          <a:prstGeom prst="rect">
            <a:avLst/>
          </a:prstGeom>
        </p:spPr>
      </p:pic>
      <p:pic>
        <p:nvPicPr>
          <p:cNvPr id="4098" name="Picture 2">
            <a:extLst>
              <a:ext uri="{FF2B5EF4-FFF2-40B4-BE49-F238E27FC236}">
                <a16:creationId xmlns:a16="http://schemas.microsoft.com/office/drawing/2014/main" id="{D4DCBD5D-BCDA-7E16-3262-BDDCBB11BE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6497" y="5511800"/>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043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84F79C-19E1-833A-1AC3-16119CB51CED}"/>
              </a:ext>
            </a:extLst>
          </p:cNvPr>
          <p:cNvSpPr>
            <a:spLocks noGrp="1"/>
          </p:cNvSpPr>
          <p:nvPr>
            <p:ph type="title"/>
          </p:nvPr>
        </p:nvSpPr>
        <p:spPr/>
        <p:txBody>
          <a:bodyPr/>
          <a:lstStyle/>
          <a:p>
            <a:r>
              <a:rPr lang="es-ES" dirty="0"/>
              <a:t>Implementación Crear Sendero</a:t>
            </a:r>
          </a:p>
        </p:txBody>
      </p:sp>
      <p:pic>
        <p:nvPicPr>
          <p:cNvPr id="8" name="Imagen 7">
            <a:extLst>
              <a:ext uri="{FF2B5EF4-FFF2-40B4-BE49-F238E27FC236}">
                <a16:creationId xmlns:a16="http://schemas.microsoft.com/office/drawing/2014/main" id="{0F673068-B1B5-6B14-EAAE-F8D16C265BBE}"/>
              </a:ext>
            </a:extLst>
          </p:cNvPr>
          <p:cNvPicPr>
            <a:picLocks noChangeAspect="1"/>
          </p:cNvPicPr>
          <p:nvPr/>
        </p:nvPicPr>
        <p:blipFill>
          <a:blip r:embed="rId2"/>
          <a:stretch>
            <a:fillRect/>
          </a:stretch>
        </p:blipFill>
        <p:spPr>
          <a:xfrm>
            <a:off x="318693" y="1930400"/>
            <a:ext cx="5921605" cy="4318000"/>
          </a:xfrm>
          <a:prstGeom prst="rect">
            <a:avLst/>
          </a:prstGeom>
        </p:spPr>
      </p:pic>
      <p:pic>
        <p:nvPicPr>
          <p:cNvPr id="10" name="Imagen 9">
            <a:extLst>
              <a:ext uri="{FF2B5EF4-FFF2-40B4-BE49-F238E27FC236}">
                <a16:creationId xmlns:a16="http://schemas.microsoft.com/office/drawing/2014/main" id="{2973E81A-EA5A-36B4-FD51-205C16EFFC20}"/>
              </a:ext>
            </a:extLst>
          </p:cNvPr>
          <p:cNvPicPr>
            <a:picLocks noChangeAspect="1"/>
          </p:cNvPicPr>
          <p:nvPr/>
        </p:nvPicPr>
        <p:blipFill>
          <a:blip r:embed="rId3"/>
          <a:stretch>
            <a:fillRect/>
          </a:stretch>
        </p:blipFill>
        <p:spPr>
          <a:xfrm>
            <a:off x="7298729" y="0"/>
            <a:ext cx="4393738" cy="6858000"/>
          </a:xfrm>
          <a:prstGeom prst="rect">
            <a:avLst/>
          </a:prstGeom>
        </p:spPr>
      </p:pic>
    </p:spTree>
    <p:extLst>
      <p:ext uri="{BB962C8B-B14F-4D97-AF65-F5344CB8AC3E}">
        <p14:creationId xmlns:p14="http://schemas.microsoft.com/office/powerpoint/2010/main" val="3974270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1E671F-8B5F-F0EC-2EC3-56C3B9E8E429}"/>
              </a:ext>
            </a:extLst>
          </p:cNvPr>
          <p:cNvSpPr>
            <a:spLocks noGrp="1"/>
          </p:cNvSpPr>
          <p:nvPr>
            <p:ph type="title"/>
          </p:nvPr>
        </p:nvSpPr>
        <p:spPr>
          <a:xfrm>
            <a:off x="677334" y="609600"/>
            <a:ext cx="8596668" cy="576262"/>
          </a:xfrm>
        </p:spPr>
        <p:txBody>
          <a:bodyPr>
            <a:normAutofit fontScale="90000"/>
          </a:bodyPr>
          <a:lstStyle/>
          <a:p>
            <a:r>
              <a:rPr lang="es-ES" dirty="0"/>
              <a:t>Ubicación</a:t>
            </a:r>
          </a:p>
        </p:txBody>
      </p:sp>
      <p:pic>
        <p:nvPicPr>
          <p:cNvPr id="8" name="Imagen 7">
            <a:extLst>
              <a:ext uri="{FF2B5EF4-FFF2-40B4-BE49-F238E27FC236}">
                <a16:creationId xmlns:a16="http://schemas.microsoft.com/office/drawing/2014/main" id="{90B5CB3B-3460-1954-B1FE-D4C0FA0961BE}"/>
              </a:ext>
            </a:extLst>
          </p:cNvPr>
          <p:cNvPicPr>
            <a:picLocks noChangeAspect="1"/>
          </p:cNvPicPr>
          <p:nvPr/>
        </p:nvPicPr>
        <p:blipFill>
          <a:blip r:embed="rId2"/>
          <a:stretch>
            <a:fillRect/>
          </a:stretch>
        </p:blipFill>
        <p:spPr>
          <a:xfrm>
            <a:off x="7238700" y="0"/>
            <a:ext cx="4953300" cy="6858000"/>
          </a:xfrm>
          <a:prstGeom prst="rect">
            <a:avLst/>
          </a:prstGeom>
        </p:spPr>
      </p:pic>
      <p:pic>
        <p:nvPicPr>
          <p:cNvPr id="10" name="Imagen 9">
            <a:extLst>
              <a:ext uri="{FF2B5EF4-FFF2-40B4-BE49-F238E27FC236}">
                <a16:creationId xmlns:a16="http://schemas.microsoft.com/office/drawing/2014/main" id="{8235925A-FFA7-CCA9-2422-C8836B41920E}"/>
              </a:ext>
            </a:extLst>
          </p:cNvPr>
          <p:cNvPicPr>
            <a:picLocks noChangeAspect="1"/>
          </p:cNvPicPr>
          <p:nvPr/>
        </p:nvPicPr>
        <p:blipFill>
          <a:blip r:embed="rId3"/>
          <a:stretch>
            <a:fillRect/>
          </a:stretch>
        </p:blipFill>
        <p:spPr>
          <a:xfrm>
            <a:off x="260910" y="1500729"/>
            <a:ext cx="6607113" cy="4747671"/>
          </a:xfrm>
          <a:prstGeom prst="rect">
            <a:avLst/>
          </a:prstGeom>
        </p:spPr>
      </p:pic>
    </p:spTree>
    <p:extLst>
      <p:ext uri="{BB962C8B-B14F-4D97-AF65-F5344CB8AC3E}">
        <p14:creationId xmlns:p14="http://schemas.microsoft.com/office/powerpoint/2010/main" val="417330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A2418-8739-BCCA-CD29-ED702EB4F86A}"/>
              </a:ext>
            </a:extLst>
          </p:cNvPr>
          <p:cNvSpPr>
            <a:spLocks noGrp="1"/>
          </p:cNvSpPr>
          <p:nvPr>
            <p:ph type="title"/>
          </p:nvPr>
        </p:nvSpPr>
        <p:spPr/>
        <p:txBody>
          <a:bodyPr/>
          <a:lstStyle/>
          <a:p>
            <a:r>
              <a:rPr lang="es-ES" dirty="0"/>
              <a:t>Índice</a:t>
            </a:r>
          </a:p>
        </p:txBody>
      </p:sp>
      <p:sp>
        <p:nvSpPr>
          <p:cNvPr id="3" name="Marcador de contenido 2">
            <a:extLst>
              <a:ext uri="{FF2B5EF4-FFF2-40B4-BE49-F238E27FC236}">
                <a16:creationId xmlns:a16="http://schemas.microsoft.com/office/drawing/2014/main" id="{398C8C59-3867-118C-47FC-CC2E9982BE06}"/>
              </a:ext>
            </a:extLst>
          </p:cNvPr>
          <p:cNvSpPr>
            <a:spLocks noGrp="1"/>
          </p:cNvSpPr>
          <p:nvPr>
            <p:ph idx="1"/>
          </p:nvPr>
        </p:nvSpPr>
        <p:spPr>
          <a:xfrm>
            <a:off x="677334" y="1380565"/>
            <a:ext cx="8596668" cy="4660797"/>
          </a:xfrm>
        </p:spPr>
        <p:txBody>
          <a:bodyPr>
            <a:normAutofit/>
          </a:bodyPr>
          <a:lstStyle/>
          <a:p>
            <a:r>
              <a:rPr lang="es-ES" sz="2400" dirty="0"/>
              <a:t>Introducción</a:t>
            </a:r>
          </a:p>
          <a:p>
            <a:r>
              <a:rPr lang="es-ES" sz="2400" dirty="0"/>
              <a:t>Objetivos</a:t>
            </a:r>
          </a:p>
          <a:p>
            <a:r>
              <a:rPr lang="es-ES" sz="2400" dirty="0"/>
              <a:t>Metodología</a:t>
            </a:r>
          </a:p>
          <a:p>
            <a:r>
              <a:rPr lang="es-ES" sz="2400" dirty="0"/>
              <a:t>Tecnologías y herramientas</a:t>
            </a:r>
          </a:p>
          <a:p>
            <a:r>
              <a:rPr lang="es-ES" sz="2400" dirty="0"/>
              <a:t>Estimación de recursos y planificación</a:t>
            </a:r>
          </a:p>
          <a:p>
            <a:r>
              <a:rPr lang="es-ES" sz="2400" dirty="0"/>
              <a:t>Análisis del proyecto</a:t>
            </a:r>
          </a:p>
          <a:p>
            <a:r>
              <a:rPr lang="es-ES" sz="2400" dirty="0"/>
              <a:t>Diseño del proyecto</a:t>
            </a:r>
          </a:p>
          <a:p>
            <a:r>
              <a:rPr lang="es-ES" sz="2400" dirty="0"/>
              <a:t>Despliegue y pruebas</a:t>
            </a:r>
          </a:p>
          <a:p>
            <a:r>
              <a:rPr lang="es-ES" sz="2400" dirty="0"/>
              <a:t>Conclusiones y vías futuras</a:t>
            </a:r>
            <a:endParaRPr lang="es-ES" sz="2000" dirty="0"/>
          </a:p>
        </p:txBody>
      </p:sp>
      <p:pic>
        <p:nvPicPr>
          <p:cNvPr id="17410" name="Picture 2">
            <a:extLst>
              <a:ext uri="{FF2B5EF4-FFF2-40B4-BE49-F238E27FC236}">
                <a16:creationId xmlns:a16="http://schemas.microsoft.com/office/drawing/2014/main" id="{FB42370B-17A8-55C1-0786-ABB97C40D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8600" y="5679412"/>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204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A9475A-2A96-B9E4-2C5D-260C68BF1DD0}"/>
              </a:ext>
            </a:extLst>
          </p:cNvPr>
          <p:cNvSpPr>
            <a:spLocks noGrp="1"/>
          </p:cNvSpPr>
          <p:nvPr>
            <p:ph type="title"/>
          </p:nvPr>
        </p:nvSpPr>
        <p:spPr/>
        <p:txBody>
          <a:bodyPr/>
          <a:lstStyle/>
          <a:p>
            <a:r>
              <a:rPr lang="es-ES" dirty="0"/>
              <a:t>Despliegue y pruebas</a:t>
            </a:r>
          </a:p>
        </p:txBody>
      </p:sp>
      <p:sp>
        <p:nvSpPr>
          <p:cNvPr id="3" name="Marcador de texto 2">
            <a:extLst>
              <a:ext uri="{FF2B5EF4-FFF2-40B4-BE49-F238E27FC236}">
                <a16:creationId xmlns:a16="http://schemas.microsoft.com/office/drawing/2014/main" id="{7B8C24D9-8031-70B1-C4F6-55D9C958592D}"/>
              </a:ext>
            </a:extLst>
          </p:cNvPr>
          <p:cNvSpPr>
            <a:spLocks noGrp="1"/>
          </p:cNvSpPr>
          <p:nvPr>
            <p:ph type="body" idx="1"/>
          </p:nvPr>
        </p:nvSpPr>
        <p:spPr/>
        <p:txBody>
          <a:bodyPr/>
          <a:lstStyle/>
          <a:p>
            <a:r>
              <a:rPr lang="es-ES" dirty="0">
                <a:solidFill>
                  <a:schemeClr val="accent2">
                    <a:lumMod val="75000"/>
                  </a:schemeClr>
                </a:solidFill>
              </a:rPr>
              <a:t>Requisitos funcionales</a:t>
            </a:r>
          </a:p>
        </p:txBody>
      </p:sp>
      <p:sp>
        <p:nvSpPr>
          <p:cNvPr id="4" name="Marcador de contenido 3">
            <a:extLst>
              <a:ext uri="{FF2B5EF4-FFF2-40B4-BE49-F238E27FC236}">
                <a16:creationId xmlns:a16="http://schemas.microsoft.com/office/drawing/2014/main" id="{9194C971-9136-1EDA-F314-BDB5FAE9CCE0}"/>
              </a:ext>
            </a:extLst>
          </p:cNvPr>
          <p:cNvSpPr>
            <a:spLocks noGrp="1"/>
          </p:cNvSpPr>
          <p:nvPr>
            <p:ph sz="half" idx="2"/>
          </p:nvPr>
        </p:nvSpPr>
        <p:spPr/>
        <p:txBody>
          <a:bodyPr>
            <a:normAutofit/>
          </a:bodyPr>
          <a:lstStyle/>
          <a:p>
            <a:r>
              <a:rPr lang="es-ES" sz="2400" dirty="0"/>
              <a:t>Inicio de sesión</a:t>
            </a:r>
          </a:p>
          <a:p>
            <a:r>
              <a:rPr lang="es-ES" sz="2400" dirty="0"/>
              <a:t>Registro</a:t>
            </a:r>
          </a:p>
          <a:p>
            <a:r>
              <a:rPr lang="es-ES" sz="2400" dirty="0"/>
              <a:t>Navegar por la aplicación</a:t>
            </a:r>
          </a:p>
          <a:p>
            <a:r>
              <a:rPr lang="es-ES" sz="2400" dirty="0"/>
              <a:t>Crear nuevos ítems</a:t>
            </a:r>
          </a:p>
          <a:p>
            <a:r>
              <a:rPr lang="es-ES" sz="2400" dirty="0"/>
              <a:t>Marcar senderos como favoritos o completados</a:t>
            </a:r>
          </a:p>
          <a:p>
            <a:r>
              <a:rPr lang="es-ES" sz="2400" dirty="0"/>
              <a:t>Desmarcar</a:t>
            </a:r>
          </a:p>
          <a:p>
            <a:endParaRPr lang="es-ES" sz="2400" dirty="0"/>
          </a:p>
        </p:txBody>
      </p:sp>
      <p:sp>
        <p:nvSpPr>
          <p:cNvPr id="6" name="Marcador de contenido 5">
            <a:extLst>
              <a:ext uri="{FF2B5EF4-FFF2-40B4-BE49-F238E27FC236}">
                <a16:creationId xmlns:a16="http://schemas.microsoft.com/office/drawing/2014/main" id="{61625D44-E787-875B-63A9-ECBFE4C1ECCF}"/>
              </a:ext>
            </a:extLst>
          </p:cNvPr>
          <p:cNvSpPr>
            <a:spLocks noGrp="1"/>
          </p:cNvSpPr>
          <p:nvPr>
            <p:ph sz="quarter" idx="4"/>
          </p:nvPr>
        </p:nvSpPr>
        <p:spPr/>
        <p:txBody>
          <a:bodyPr>
            <a:normAutofit/>
          </a:bodyPr>
          <a:lstStyle/>
          <a:p>
            <a:r>
              <a:rPr lang="es-ES" sz="2400" dirty="0"/>
              <a:t>Acceder a la ubicación del sendero</a:t>
            </a:r>
          </a:p>
          <a:p>
            <a:r>
              <a:rPr lang="es-ES" sz="2400" dirty="0"/>
              <a:t>Navegar a la vista principal</a:t>
            </a:r>
          </a:p>
          <a:p>
            <a:r>
              <a:rPr lang="es-ES" sz="2400" dirty="0"/>
              <a:t>Acceder a las listas de favoritos y completados</a:t>
            </a:r>
          </a:p>
          <a:p>
            <a:r>
              <a:rPr lang="es-ES" sz="2400" dirty="0"/>
              <a:t>Cerrar sesión</a:t>
            </a:r>
          </a:p>
        </p:txBody>
      </p:sp>
      <p:pic>
        <p:nvPicPr>
          <p:cNvPr id="3074" name="Picture 2">
            <a:extLst>
              <a:ext uri="{FF2B5EF4-FFF2-40B4-BE49-F238E27FC236}">
                <a16:creationId xmlns:a16="http://schemas.microsoft.com/office/drawing/2014/main" id="{3AD42C79-D6BB-A76D-34AB-7813848BB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5467" y="5679412"/>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710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2F94871-67A4-1B77-CE6B-D306363FF13B}"/>
              </a:ext>
            </a:extLst>
          </p:cNvPr>
          <p:cNvSpPr>
            <a:spLocks noGrp="1"/>
          </p:cNvSpPr>
          <p:nvPr>
            <p:ph type="title"/>
          </p:nvPr>
        </p:nvSpPr>
        <p:spPr/>
        <p:txBody>
          <a:bodyPr/>
          <a:lstStyle/>
          <a:p>
            <a:r>
              <a:rPr lang="es-ES" dirty="0"/>
              <a:t>Conclusiones</a:t>
            </a:r>
          </a:p>
        </p:txBody>
      </p:sp>
      <p:sp>
        <p:nvSpPr>
          <p:cNvPr id="7" name="Marcador de texto 6">
            <a:extLst>
              <a:ext uri="{FF2B5EF4-FFF2-40B4-BE49-F238E27FC236}">
                <a16:creationId xmlns:a16="http://schemas.microsoft.com/office/drawing/2014/main" id="{DF970011-62CA-5BF2-141D-BAC29B6AB5F6}"/>
              </a:ext>
            </a:extLst>
          </p:cNvPr>
          <p:cNvSpPr>
            <a:spLocks noGrp="1"/>
          </p:cNvSpPr>
          <p:nvPr>
            <p:ph type="body" idx="1"/>
          </p:nvPr>
        </p:nvSpPr>
        <p:spPr/>
        <p:txBody>
          <a:bodyPr/>
          <a:lstStyle/>
          <a:p>
            <a:r>
              <a:rPr lang="es-ES" sz="3200" dirty="0">
                <a:solidFill>
                  <a:schemeClr val="accent2">
                    <a:lumMod val="75000"/>
                  </a:schemeClr>
                </a:solidFill>
              </a:rPr>
              <a:t>Conclusión</a:t>
            </a:r>
            <a:endParaRPr lang="es-ES" dirty="0">
              <a:solidFill>
                <a:schemeClr val="accent2">
                  <a:lumMod val="75000"/>
                </a:schemeClr>
              </a:solidFill>
            </a:endParaRPr>
          </a:p>
        </p:txBody>
      </p:sp>
      <p:sp>
        <p:nvSpPr>
          <p:cNvPr id="6" name="Marcador de contenido 5">
            <a:extLst>
              <a:ext uri="{FF2B5EF4-FFF2-40B4-BE49-F238E27FC236}">
                <a16:creationId xmlns:a16="http://schemas.microsoft.com/office/drawing/2014/main" id="{943672FE-851E-5E7D-9A7F-99939DC3A807}"/>
              </a:ext>
            </a:extLst>
          </p:cNvPr>
          <p:cNvSpPr>
            <a:spLocks noGrp="1"/>
          </p:cNvSpPr>
          <p:nvPr>
            <p:ph sz="half" idx="2"/>
          </p:nvPr>
        </p:nvSpPr>
        <p:spPr/>
        <p:txBody>
          <a:bodyPr>
            <a:normAutofit fontScale="92500" lnSpcReduction="20000"/>
          </a:bodyPr>
          <a:lstStyle/>
          <a:p>
            <a:r>
              <a:rPr lang="es-ES" sz="2400" dirty="0"/>
              <a:t>Ha sido un reto técnico y de aprendizaje</a:t>
            </a:r>
          </a:p>
          <a:p>
            <a:r>
              <a:rPr lang="es-ES" sz="2400" dirty="0"/>
              <a:t>Estoy conforme y contento con todo lo aprendido</a:t>
            </a:r>
          </a:p>
          <a:p>
            <a:r>
              <a:rPr lang="es-ES" sz="2400" dirty="0"/>
              <a:t>Considero que mi aplicación cumple con los requisitos mínimos</a:t>
            </a:r>
          </a:p>
          <a:p>
            <a:r>
              <a:rPr lang="es-ES" sz="2400" dirty="0"/>
              <a:t>Implementar el SDK de Google Places ha sido un reto personal resuelto</a:t>
            </a:r>
          </a:p>
          <a:p>
            <a:endParaRPr lang="es-ES" dirty="0"/>
          </a:p>
        </p:txBody>
      </p:sp>
      <p:sp>
        <p:nvSpPr>
          <p:cNvPr id="8" name="Marcador de texto 7">
            <a:extLst>
              <a:ext uri="{FF2B5EF4-FFF2-40B4-BE49-F238E27FC236}">
                <a16:creationId xmlns:a16="http://schemas.microsoft.com/office/drawing/2014/main" id="{22E7F8CD-2AFC-C19C-55FA-5BE0E82EDDF3}"/>
              </a:ext>
            </a:extLst>
          </p:cNvPr>
          <p:cNvSpPr>
            <a:spLocks noGrp="1"/>
          </p:cNvSpPr>
          <p:nvPr>
            <p:ph type="body" sz="quarter" idx="3"/>
          </p:nvPr>
        </p:nvSpPr>
        <p:spPr/>
        <p:txBody>
          <a:bodyPr/>
          <a:lstStyle/>
          <a:p>
            <a:r>
              <a:rPr lang="es-ES" sz="3200" dirty="0">
                <a:solidFill>
                  <a:schemeClr val="accent2">
                    <a:lumMod val="75000"/>
                  </a:schemeClr>
                </a:solidFill>
              </a:rPr>
              <a:t>Vías futuras</a:t>
            </a:r>
          </a:p>
        </p:txBody>
      </p:sp>
      <p:sp>
        <p:nvSpPr>
          <p:cNvPr id="9" name="Marcador de contenido 8">
            <a:extLst>
              <a:ext uri="{FF2B5EF4-FFF2-40B4-BE49-F238E27FC236}">
                <a16:creationId xmlns:a16="http://schemas.microsoft.com/office/drawing/2014/main" id="{A964C567-FB2C-0122-E069-F3864ED9223A}"/>
              </a:ext>
            </a:extLst>
          </p:cNvPr>
          <p:cNvSpPr>
            <a:spLocks noGrp="1"/>
          </p:cNvSpPr>
          <p:nvPr>
            <p:ph sz="quarter" idx="4"/>
          </p:nvPr>
        </p:nvSpPr>
        <p:spPr>
          <a:xfrm>
            <a:off x="5088384" y="2737245"/>
            <a:ext cx="5088549" cy="3799022"/>
          </a:xfrm>
        </p:spPr>
        <p:txBody>
          <a:bodyPr>
            <a:normAutofit fontScale="92500" lnSpcReduction="20000"/>
          </a:bodyPr>
          <a:lstStyle/>
          <a:p>
            <a:r>
              <a:rPr lang="es-ES" sz="2600" dirty="0"/>
              <a:t>Tengo</a:t>
            </a:r>
            <a:r>
              <a:rPr lang="es-ES" sz="2400" dirty="0"/>
              <a:t> </a:t>
            </a:r>
            <a:r>
              <a:rPr lang="es-ES" sz="2600" dirty="0"/>
              <a:t>intención de implementar mas soluciones proporcionadas por el SDK de </a:t>
            </a:r>
            <a:r>
              <a:rPr lang="es-ES" sz="2600" dirty="0" err="1"/>
              <a:t>Maps</a:t>
            </a:r>
            <a:endParaRPr lang="es-ES" sz="2600" dirty="0"/>
          </a:p>
          <a:p>
            <a:r>
              <a:rPr lang="es-ES" sz="2600" dirty="0"/>
              <a:t>Utilizar una base de datos en la nube</a:t>
            </a:r>
          </a:p>
          <a:p>
            <a:r>
              <a:rPr lang="es-ES" sz="2600" dirty="0"/>
              <a:t>Crear un ranking de dificultad</a:t>
            </a:r>
          </a:p>
          <a:p>
            <a:r>
              <a:rPr lang="es-ES" sz="2600" dirty="0"/>
              <a:t>Compartir senderos dándole a la aplicación un componente más social</a:t>
            </a:r>
          </a:p>
        </p:txBody>
      </p:sp>
      <p:pic>
        <p:nvPicPr>
          <p:cNvPr id="2050" name="Picture 2">
            <a:extLst>
              <a:ext uri="{FF2B5EF4-FFF2-40B4-BE49-F238E27FC236}">
                <a16:creationId xmlns:a16="http://schemas.microsoft.com/office/drawing/2014/main" id="{D5509A61-7C35-B04E-01C9-CB56C77D22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4800" y="5803900"/>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242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F95C071A-5592-A67F-7E0A-BACB3F87B68D}"/>
              </a:ext>
            </a:extLst>
          </p:cNvPr>
          <p:cNvSpPr>
            <a:spLocks noGrp="1"/>
          </p:cNvSpPr>
          <p:nvPr>
            <p:ph type="title"/>
          </p:nvPr>
        </p:nvSpPr>
        <p:spPr>
          <a:xfrm>
            <a:off x="677334" y="1828800"/>
            <a:ext cx="8596668" cy="4775200"/>
          </a:xfrm>
        </p:spPr>
        <p:txBody>
          <a:bodyPr>
            <a:normAutofit/>
          </a:bodyPr>
          <a:lstStyle/>
          <a:p>
            <a:pPr algn="ctr"/>
            <a:r>
              <a:rPr lang="es-ES" dirty="0">
                <a:solidFill>
                  <a:schemeClr val="accent2">
                    <a:lumMod val="50000"/>
                  </a:schemeClr>
                </a:solidFill>
              </a:rPr>
              <a:t>Muchas gracias por la oportunidad de compartir con ustedes este trabajo, que ha sido el resultado de un arduo esfuerzo y dedicación</a:t>
            </a:r>
          </a:p>
        </p:txBody>
      </p:sp>
      <p:pic>
        <p:nvPicPr>
          <p:cNvPr id="1028" name="Picture 4">
            <a:extLst>
              <a:ext uri="{FF2B5EF4-FFF2-40B4-BE49-F238E27FC236}">
                <a16:creationId xmlns:a16="http://schemas.microsoft.com/office/drawing/2014/main" id="{341A24FA-F1C0-8D30-27F5-A9F8726B5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2467" y="5810250"/>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675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94153C-854D-B865-AF6B-2B5A97988D7C}"/>
              </a:ext>
            </a:extLst>
          </p:cNvPr>
          <p:cNvSpPr>
            <a:spLocks noGrp="1"/>
          </p:cNvSpPr>
          <p:nvPr>
            <p:ph type="title"/>
          </p:nvPr>
        </p:nvSpPr>
        <p:spPr>
          <a:xfrm>
            <a:off x="677334" y="609600"/>
            <a:ext cx="2904066" cy="1320800"/>
          </a:xfrm>
        </p:spPr>
        <p:txBody>
          <a:bodyPr/>
          <a:lstStyle/>
          <a:p>
            <a:r>
              <a:rPr lang="es-ES" dirty="0"/>
              <a:t>Introducción</a:t>
            </a:r>
          </a:p>
        </p:txBody>
      </p:sp>
      <p:sp>
        <p:nvSpPr>
          <p:cNvPr id="3" name="Marcador de contenido 2">
            <a:extLst>
              <a:ext uri="{FF2B5EF4-FFF2-40B4-BE49-F238E27FC236}">
                <a16:creationId xmlns:a16="http://schemas.microsoft.com/office/drawing/2014/main" id="{FF480887-9C1E-F455-55FF-4863150B8224}"/>
              </a:ext>
            </a:extLst>
          </p:cNvPr>
          <p:cNvSpPr>
            <a:spLocks noGrp="1"/>
          </p:cNvSpPr>
          <p:nvPr>
            <p:ph idx="1"/>
          </p:nvPr>
        </p:nvSpPr>
        <p:spPr>
          <a:xfrm>
            <a:off x="677334" y="1312333"/>
            <a:ext cx="4326466" cy="4936067"/>
          </a:xfrm>
        </p:spPr>
        <p:txBody>
          <a:bodyPr>
            <a:normAutofit lnSpcReduction="10000"/>
          </a:bodyPr>
          <a:lstStyle/>
          <a:p>
            <a:r>
              <a:rPr lang="es-ES" sz="2400" dirty="0"/>
              <a:t>Creación de una aplicación Android llamada Senderos Sierra Morena</a:t>
            </a:r>
          </a:p>
          <a:p>
            <a:r>
              <a:rPr lang="es-ES" sz="2400" dirty="0"/>
              <a:t>La aplicación está pensada para ofrecer un recurso ligero y más localista, dirigida a los que quieran explorar la comarca.</a:t>
            </a:r>
          </a:p>
          <a:p>
            <a:r>
              <a:rPr lang="es-ES" sz="2400" dirty="0"/>
              <a:t>La aplicación permitirá a los usuarios guardar sus senderos favoritos, añadir información y su localización</a:t>
            </a:r>
          </a:p>
        </p:txBody>
      </p:sp>
      <p:sp>
        <p:nvSpPr>
          <p:cNvPr id="5" name="Título 1">
            <a:extLst>
              <a:ext uri="{FF2B5EF4-FFF2-40B4-BE49-F238E27FC236}">
                <a16:creationId xmlns:a16="http://schemas.microsoft.com/office/drawing/2014/main" id="{A345862D-66DB-E231-8EAC-230CCC8260AF}"/>
              </a:ext>
            </a:extLst>
          </p:cNvPr>
          <p:cNvSpPr txBox="1">
            <a:spLocks/>
          </p:cNvSpPr>
          <p:nvPr/>
        </p:nvSpPr>
        <p:spPr>
          <a:xfrm>
            <a:off x="6096000" y="651933"/>
            <a:ext cx="2904066"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t>Motivación</a:t>
            </a:r>
          </a:p>
        </p:txBody>
      </p:sp>
      <p:sp>
        <p:nvSpPr>
          <p:cNvPr id="6" name="Marcador de contenido 2">
            <a:extLst>
              <a:ext uri="{FF2B5EF4-FFF2-40B4-BE49-F238E27FC236}">
                <a16:creationId xmlns:a16="http://schemas.microsoft.com/office/drawing/2014/main" id="{A3B0D946-2361-BD87-53ED-A2F22479B10F}"/>
              </a:ext>
            </a:extLst>
          </p:cNvPr>
          <p:cNvSpPr txBox="1">
            <a:spLocks/>
          </p:cNvSpPr>
          <p:nvPr/>
        </p:nvSpPr>
        <p:spPr>
          <a:xfrm>
            <a:off x="5384800" y="1312333"/>
            <a:ext cx="4326466" cy="493606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sz="2400" dirty="0"/>
              <a:t>Aplicar conocimientos adquiridos en el Ciclo Superior de DAM</a:t>
            </a:r>
          </a:p>
          <a:p>
            <a:r>
              <a:rPr lang="es-ES" sz="2400" dirty="0"/>
              <a:t>Crear una aplicación Android útil para el entorno rural y el turismo</a:t>
            </a:r>
          </a:p>
          <a:p>
            <a:r>
              <a:rPr lang="es-ES" sz="2400" dirty="0"/>
              <a:t>Fomentar la actividad de senderismo o bicicleta de montaña</a:t>
            </a:r>
          </a:p>
          <a:p>
            <a:r>
              <a:rPr lang="es-ES" sz="2400" dirty="0"/>
              <a:t>Construir una comunidad de usuarios que compartan información sobre los senderos y su entorno</a:t>
            </a:r>
          </a:p>
        </p:txBody>
      </p:sp>
      <p:pic>
        <p:nvPicPr>
          <p:cNvPr id="16386" name="Picture 2">
            <a:extLst>
              <a:ext uri="{FF2B5EF4-FFF2-40B4-BE49-F238E27FC236}">
                <a16:creationId xmlns:a16="http://schemas.microsoft.com/office/drawing/2014/main" id="{D5823E60-0380-DCD3-D741-63F1BE5AEB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0933" y="5750984"/>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61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101313-5819-4C27-018D-DE2A341437FF}"/>
              </a:ext>
            </a:extLst>
          </p:cNvPr>
          <p:cNvSpPr>
            <a:spLocks noGrp="1"/>
          </p:cNvSpPr>
          <p:nvPr>
            <p:ph type="title"/>
          </p:nvPr>
        </p:nvSpPr>
        <p:spPr/>
        <p:txBody>
          <a:bodyPr/>
          <a:lstStyle/>
          <a:p>
            <a:r>
              <a:rPr lang="es-ES" dirty="0"/>
              <a:t>Objetivos propuestos</a:t>
            </a:r>
          </a:p>
        </p:txBody>
      </p:sp>
      <p:sp>
        <p:nvSpPr>
          <p:cNvPr id="3" name="Marcador de contenido 2">
            <a:extLst>
              <a:ext uri="{FF2B5EF4-FFF2-40B4-BE49-F238E27FC236}">
                <a16:creationId xmlns:a16="http://schemas.microsoft.com/office/drawing/2014/main" id="{67F24E3D-695C-C787-A308-39BE56EB3FC0}"/>
              </a:ext>
            </a:extLst>
          </p:cNvPr>
          <p:cNvSpPr>
            <a:spLocks noGrp="1"/>
          </p:cNvSpPr>
          <p:nvPr>
            <p:ph idx="1"/>
          </p:nvPr>
        </p:nvSpPr>
        <p:spPr>
          <a:xfrm>
            <a:off x="677334" y="1488613"/>
            <a:ext cx="4563533" cy="4108612"/>
          </a:xfrm>
        </p:spPr>
        <p:txBody>
          <a:bodyPr>
            <a:normAutofit/>
          </a:bodyPr>
          <a:lstStyle/>
          <a:p>
            <a:pPr marL="0" indent="0" algn="ctr">
              <a:buNone/>
            </a:pPr>
            <a:r>
              <a:rPr lang="es-ES" sz="2400" dirty="0">
                <a:solidFill>
                  <a:schemeClr val="accent1"/>
                </a:solidFill>
              </a:rPr>
              <a:t>Objetivos generales</a:t>
            </a:r>
          </a:p>
          <a:p>
            <a:r>
              <a:rPr lang="es-ES" sz="2400" dirty="0"/>
              <a:t>Desarrollar una aplicación que Android que interactúe con Google Maps</a:t>
            </a:r>
          </a:p>
          <a:p>
            <a:r>
              <a:rPr lang="es-ES" sz="2400" dirty="0"/>
              <a:t>Fácil, visual e intuitiva</a:t>
            </a:r>
          </a:p>
          <a:p>
            <a:r>
              <a:rPr lang="es-ES" sz="2400" dirty="0"/>
              <a:t>Sencillez al añadir, editar y visualizar la ubicación</a:t>
            </a:r>
          </a:p>
          <a:p>
            <a:r>
              <a:rPr lang="es-ES" sz="2400" dirty="0"/>
              <a:t>Asentar las bases aprendidas durante el ciclo</a:t>
            </a:r>
          </a:p>
        </p:txBody>
      </p:sp>
      <p:sp>
        <p:nvSpPr>
          <p:cNvPr id="4" name="Marcador de contenido 2">
            <a:extLst>
              <a:ext uri="{FF2B5EF4-FFF2-40B4-BE49-F238E27FC236}">
                <a16:creationId xmlns:a16="http://schemas.microsoft.com/office/drawing/2014/main" id="{0F5B88EC-A0C1-42B6-4758-CA27E716A179}"/>
              </a:ext>
            </a:extLst>
          </p:cNvPr>
          <p:cNvSpPr txBox="1">
            <a:spLocks/>
          </p:cNvSpPr>
          <p:nvPr/>
        </p:nvSpPr>
        <p:spPr>
          <a:xfrm>
            <a:off x="5748868" y="1488613"/>
            <a:ext cx="5012266" cy="47597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s-ES" sz="2400" dirty="0">
                <a:solidFill>
                  <a:schemeClr val="accent1"/>
                </a:solidFill>
              </a:rPr>
              <a:t>Objetivos específicos</a:t>
            </a:r>
          </a:p>
          <a:p>
            <a:r>
              <a:rPr lang="es-ES" sz="2400" dirty="0"/>
              <a:t>Registro de usuarios y seguridad de datos</a:t>
            </a:r>
            <a:endParaRPr lang="es-ES" sz="2200" dirty="0"/>
          </a:p>
          <a:p>
            <a:r>
              <a:rPr lang="es-ES" sz="2400" dirty="0"/>
              <a:t>Interfaz y navegación clara y sencilla </a:t>
            </a:r>
          </a:p>
          <a:p>
            <a:r>
              <a:rPr lang="es-ES" sz="2400" dirty="0"/>
              <a:t>Gestión de senderos e información adicional</a:t>
            </a:r>
          </a:p>
          <a:p>
            <a:r>
              <a:rPr lang="es-ES" sz="2200" dirty="0"/>
              <a:t>Acceder a la ubicación mediante coordenadas</a:t>
            </a:r>
          </a:p>
          <a:p>
            <a:r>
              <a:rPr lang="es-ES" sz="2400" dirty="0"/>
              <a:t>Funcionalidades para el usuario</a:t>
            </a:r>
          </a:p>
        </p:txBody>
      </p:sp>
      <p:pic>
        <p:nvPicPr>
          <p:cNvPr id="15362" name="Picture 2">
            <a:extLst>
              <a:ext uri="{FF2B5EF4-FFF2-40B4-BE49-F238E27FC236}">
                <a16:creationId xmlns:a16="http://schemas.microsoft.com/office/drawing/2014/main" id="{4BA94E87-4C2C-570B-928D-F351D6C0B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3335" y="5886450"/>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878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947B20-38CE-AE62-5DAD-0A3BD5AED881}"/>
              </a:ext>
            </a:extLst>
          </p:cNvPr>
          <p:cNvSpPr>
            <a:spLocks noGrp="1"/>
          </p:cNvSpPr>
          <p:nvPr>
            <p:ph type="title"/>
          </p:nvPr>
        </p:nvSpPr>
        <p:spPr>
          <a:xfrm>
            <a:off x="677334" y="514924"/>
            <a:ext cx="3854528" cy="507052"/>
          </a:xfrm>
        </p:spPr>
        <p:txBody>
          <a:bodyPr>
            <a:normAutofit fontScale="90000"/>
          </a:bodyPr>
          <a:lstStyle/>
          <a:p>
            <a:r>
              <a:rPr lang="es-ES" sz="4000" dirty="0"/>
              <a:t>Metodología</a:t>
            </a:r>
            <a:endParaRPr lang="es-ES" dirty="0"/>
          </a:p>
        </p:txBody>
      </p:sp>
      <p:sp>
        <p:nvSpPr>
          <p:cNvPr id="7" name="Marcador de contenido 2">
            <a:extLst>
              <a:ext uri="{FF2B5EF4-FFF2-40B4-BE49-F238E27FC236}">
                <a16:creationId xmlns:a16="http://schemas.microsoft.com/office/drawing/2014/main" id="{F77661DC-3351-0328-1E68-FB5A422BD1D7}"/>
              </a:ext>
            </a:extLst>
          </p:cNvPr>
          <p:cNvSpPr txBox="1">
            <a:spLocks/>
          </p:cNvSpPr>
          <p:nvPr/>
        </p:nvSpPr>
        <p:spPr>
          <a:xfrm>
            <a:off x="491067" y="1061244"/>
            <a:ext cx="9144000" cy="145335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s-ES" sz="2400" dirty="0"/>
              <a:t>Metodología Ágil basada en Kanban usando la herramienta Trello</a:t>
            </a:r>
          </a:p>
          <a:p>
            <a:pPr marL="0" indent="0" algn="ctr">
              <a:buNone/>
            </a:pPr>
            <a:r>
              <a:rPr lang="es-ES" sz="2400" dirty="0"/>
              <a:t>Ofrece adaptabilidad a cabios y un seguimiento del progreso</a:t>
            </a:r>
          </a:p>
          <a:p>
            <a:pPr marL="0" indent="0" algn="ctr">
              <a:buNone/>
            </a:pPr>
            <a:r>
              <a:rPr lang="es-ES" sz="2400" dirty="0"/>
              <a:t>Dividimos el proyecto en iteraciones o tareas</a:t>
            </a:r>
          </a:p>
          <a:p>
            <a:pPr marL="0" indent="0" algn="ctr">
              <a:buNone/>
            </a:pPr>
            <a:endParaRPr lang="es-ES" sz="2400" dirty="0"/>
          </a:p>
        </p:txBody>
      </p:sp>
      <p:pic>
        <p:nvPicPr>
          <p:cNvPr id="12" name="Marcador de contenido 11">
            <a:extLst>
              <a:ext uri="{FF2B5EF4-FFF2-40B4-BE49-F238E27FC236}">
                <a16:creationId xmlns:a16="http://schemas.microsoft.com/office/drawing/2014/main" id="{DEDEFBDC-8EEC-7967-3A8C-FD4C3F4D6769}"/>
              </a:ext>
            </a:extLst>
          </p:cNvPr>
          <p:cNvPicPr>
            <a:picLocks noGrp="1" noChangeAspect="1"/>
          </p:cNvPicPr>
          <p:nvPr>
            <p:ph idx="1"/>
          </p:nvPr>
        </p:nvPicPr>
        <p:blipFill>
          <a:blip r:embed="rId2"/>
          <a:stretch>
            <a:fillRect/>
          </a:stretch>
        </p:blipFill>
        <p:spPr>
          <a:xfrm>
            <a:off x="3567113" y="3429000"/>
            <a:ext cx="4513262" cy="2815839"/>
          </a:xfrm>
        </p:spPr>
      </p:pic>
      <p:pic>
        <p:nvPicPr>
          <p:cNvPr id="14338" name="Picture 2">
            <a:extLst>
              <a:ext uri="{FF2B5EF4-FFF2-40B4-BE49-F238E27FC236}">
                <a16:creationId xmlns:a16="http://schemas.microsoft.com/office/drawing/2014/main" id="{05537F02-351A-A9E7-9653-FEB590034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133" y="5666317"/>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811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4F40D4-74F2-F8F4-2352-3DCB6E5BC072}"/>
              </a:ext>
            </a:extLst>
          </p:cNvPr>
          <p:cNvSpPr>
            <a:spLocks noGrp="1"/>
          </p:cNvSpPr>
          <p:nvPr>
            <p:ph type="title"/>
          </p:nvPr>
        </p:nvSpPr>
        <p:spPr>
          <a:xfrm>
            <a:off x="677333" y="251887"/>
            <a:ext cx="6316134" cy="1278466"/>
          </a:xfrm>
        </p:spPr>
        <p:txBody>
          <a:bodyPr>
            <a:normAutofit/>
          </a:bodyPr>
          <a:lstStyle/>
          <a:p>
            <a:r>
              <a:rPr lang="es-ES" sz="3600" dirty="0"/>
              <a:t>Ciclo de vida de la aplicación</a:t>
            </a:r>
          </a:p>
        </p:txBody>
      </p:sp>
      <p:sp>
        <p:nvSpPr>
          <p:cNvPr id="5" name="Marcador de contenido 2">
            <a:extLst>
              <a:ext uri="{FF2B5EF4-FFF2-40B4-BE49-F238E27FC236}">
                <a16:creationId xmlns:a16="http://schemas.microsoft.com/office/drawing/2014/main" id="{B1822A51-BFCE-85D0-4D06-08A3C6818B5E}"/>
              </a:ext>
            </a:extLst>
          </p:cNvPr>
          <p:cNvSpPr>
            <a:spLocks noGrp="1"/>
          </p:cNvSpPr>
          <p:nvPr>
            <p:ph idx="1"/>
          </p:nvPr>
        </p:nvSpPr>
        <p:spPr>
          <a:xfrm>
            <a:off x="677335" y="1488613"/>
            <a:ext cx="8568266" cy="5117500"/>
          </a:xfrm>
        </p:spPr>
        <p:txBody>
          <a:bodyPr>
            <a:normAutofit/>
          </a:bodyPr>
          <a:lstStyle/>
          <a:p>
            <a:pPr marL="0" indent="0" algn="ctr">
              <a:buNone/>
            </a:pPr>
            <a:r>
              <a:rPr lang="es-ES" sz="2400" dirty="0">
                <a:solidFill>
                  <a:schemeClr val="accent1"/>
                </a:solidFill>
              </a:rPr>
              <a:t>Objetivos generales</a:t>
            </a:r>
          </a:p>
          <a:p>
            <a:r>
              <a:rPr lang="es-ES" sz="2400" dirty="0"/>
              <a:t>Planificación: definición del alcance, objetivos, recursos y cronograma</a:t>
            </a:r>
          </a:p>
          <a:p>
            <a:r>
              <a:rPr lang="es-ES" sz="2400" dirty="0"/>
              <a:t>Diseño: arquitectura, interfaz de usuario y estructura de la base de datos</a:t>
            </a:r>
          </a:p>
          <a:p>
            <a:r>
              <a:rPr lang="es-ES" sz="2400" dirty="0"/>
              <a:t>Desarrollo: creación del código fuente y elaboración de la memoria escrita</a:t>
            </a:r>
          </a:p>
          <a:p>
            <a:r>
              <a:rPr lang="es-ES" sz="2400" dirty="0"/>
              <a:t>Pruebas: realización de pruebas de calidad e integración</a:t>
            </a:r>
          </a:p>
          <a:p>
            <a:r>
              <a:rPr lang="es-ES" sz="2400" dirty="0"/>
              <a:t>Seguimiento y control: monitorización del progreso, tiempo y recursos</a:t>
            </a:r>
          </a:p>
        </p:txBody>
      </p:sp>
      <p:pic>
        <p:nvPicPr>
          <p:cNvPr id="13314" name="Picture 2">
            <a:extLst>
              <a:ext uri="{FF2B5EF4-FFF2-40B4-BE49-F238E27FC236}">
                <a16:creationId xmlns:a16="http://schemas.microsoft.com/office/drawing/2014/main" id="{A07E86CD-F206-C29C-FDEB-B6C8C9231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7733" y="5717117"/>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275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171E783-0049-9DD8-63AD-FA027D0046F5}"/>
              </a:ext>
            </a:extLst>
          </p:cNvPr>
          <p:cNvSpPr>
            <a:spLocks noGrp="1"/>
          </p:cNvSpPr>
          <p:nvPr>
            <p:ph type="title"/>
          </p:nvPr>
        </p:nvSpPr>
        <p:spPr/>
        <p:txBody>
          <a:bodyPr/>
          <a:lstStyle/>
          <a:p>
            <a:r>
              <a:rPr lang="es-ES" dirty="0"/>
              <a:t>Tecnologías y herramientas</a:t>
            </a:r>
          </a:p>
        </p:txBody>
      </p:sp>
      <p:pic>
        <p:nvPicPr>
          <p:cNvPr id="3" name="Imagen 2">
            <a:extLst>
              <a:ext uri="{FF2B5EF4-FFF2-40B4-BE49-F238E27FC236}">
                <a16:creationId xmlns:a16="http://schemas.microsoft.com/office/drawing/2014/main" id="{EB30D93B-0001-8C5B-75E7-BF8528C46C8F}"/>
              </a:ext>
            </a:extLst>
          </p:cNvPr>
          <p:cNvPicPr>
            <a:picLocks noChangeAspect="1"/>
          </p:cNvPicPr>
          <p:nvPr/>
        </p:nvPicPr>
        <p:blipFill>
          <a:blip r:embed="rId2"/>
          <a:stretch>
            <a:fillRect/>
          </a:stretch>
        </p:blipFill>
        <p:spPr>
          <a:xfrm>
            <a:off x="867303" y="1524000"/>
            <a:ext cx="1908721" cy="1905000"/>
          </a:xfrm>
          <a:prstGeom prst="rect">
            <a:avLst/>
          </a:prstGeom>
        </p:spPr>
      </p:pic>
      <p:pic>
        <p:nvPicPr>
          <p:cNvPr id="7" name="Imagen 6">
            <a:extLst>
              <a:ext uri="{FF2B5EF4-FFF2-40B4-BE49-F238E27FC236}">
                <a16:creationId xmlns:a16="http://schemas.microsoft.com/office/drawing/2014/main" id="{779A34A2-2294-A25E-C775-1BDCA0B15C21}"/>
              </a:ext>
            </a:extLst>
          </p:cNvPr>
          <p:cNvPicPr>
            <a:picLocks noChangeAspect="1"/>
          </p:cNvPicPr>
          <p:nvPr/>
        </p:nvPicPr>
        <p:blipFill>
          <a:blip r:embed="rId3"/>
          <a:stretch>
            <a:fillRect/>
          </a:stretch>
        </p:blipFill>
        <p:spPr>
          <a:xfrm>
            <a:off x="3039534" y="1236133"/>
            <a:ext cx="2480733" cy="2480733"/>
          </a:xfrm>
          <a:prstGeom prst="rect">
            <a:avLst/>
          </a:prstGeom>
        </p:spPr>
      </p:pic>
      <p:pic>
        <p:nvPicPr>
          <p:cNvPr id="9" name="Imagen 8">
            <a:extLst>
              <a:ext uri="{FF2B5EF4-FFF2-40B4-BE49-F238E27FC236}">
                <a16:creationId xmlns:a16="http://schemas.microsoft.com/office/drawing/2014/main" id="{45C0AF15-76AD-12AB-C639-518EA5E41BF2}"/>
              </a:ext>
            </a:extLst>
          </p:cNvPr>
          <p:cNvPicPr>
            <a:picLocks noChangeAspect="1"/>
          </p:cNvPicPr>
          <p:nvPr/>
        </p:nvPicPr>
        <p:blipFill>
          <a:blip r:embed="rId4"/>
          <a:stretch>
            <a:fillRect/>
          </a:stretch>
        </p:blipFill>
        <p:spPr>
          <a:xfrm>
            <a:off x="6096000" y="1524000"/>
            <a:ext cx="1908721" cy="1908721"/>
          </a:xfrm>
          <a:prstGeom prst="rect">
            <a:avLst/>
          </a:prstGeom>
        </p:spPr>
      </p:pic>
      <p:pic>
        <p:nvPicPr>
          <p:cNvPr id="11" name="Imagen 10">
            <a:extLst>
              <a:ext uri="{FF2B5EF4-FFF2-40B4-BE49-F238E27FC236}">
                <a16:creationId xmlns:a16="http://schemas.microsoft.com/office/drawing/2014/main" id="{1D0E7D35-5DB5-1030-DBD2-EA6D964FF705}"/>
              </a:ext>
            </a:extLst>
          </p:cNvPr>
          <p:cNvPicPr>
            <a:picLocks noChangeAspect="1"/>
          </p:cNvPicPr>
          <p:nvPr/>
        </p:nvPicPr>
        <p:blipFill>
          <a:blip r:embed="rId5"/>
          <a:stretch>
            <a:fillRect/>
          </a:stretch>
        </p:blipFill>
        <p:spPr>
          <a:xfrm>
            <a:off x="2085173" y="3810000"/>
            <a:ext cx="1908721" cy="1908721"/>
          </a:xfrm>
          <a:prstGeom prst="rect">
            <a:avLst/>
          </a:prstGeom>
        </p:spPr>
      </p:pic>
      <p:pic>
        <p:nvPicPr>
          <p:cNvPr id="13" name="Imagen 12">
            <a:extLst>
              <a:ext uri="{FF2B5EF4-FFF2-40B4-BE49-F238E27FC236}">
                <a16:creationId xmlns:a16="http://schemas.microsoft.com/office/drawing/2014/main" id="{D0154F9E-E478-E4D6-72A9-CBD9E0AD3012}"/>
              </a:ext>
            </a:extLst>
          </p:cNvPr>
          <p:cNvPicPr>
            <a:picLocks noChangeAspect="1"/>
          </p:cNvPicPr>
          <p:nvPr/>
        </p:nvPicPr>
        <p:blipFill>
          <a:blip r:embed="rId6"/>
          <a:stretch>
            <a:fillRect/>
          </a:stretch>
        </p:blipFill>
        <p:spPr>
          <a:xfrm>
            <a:off x="5069626" y="3600606"/>
            <a:ext cx="2327508" cy="2327508"/>
          </a:xfrm>
          <a:prstGeom prst="rect">
            <a:avLst/>
          </a:prstGeom>
        </p:spPr>
      </p:pic>
      <p:pic>
        <p:nvPicPr>
          <p:cNvPr id="12290" name="Picture 2">
            <a:extLst>
              <a:ext uri="{FF2B5EF4-FFF2-40B4-BE49-F238E27FC236}">
                <a16:creationId xmlns:a16="http://schemas.microsoft.com/office/drawing/2014/main" id="{1CC8929E-B4D8-B967-5B16-17167B7389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78533" y="5718721"/>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556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a:extLst>
              <a:ext uri="{FF2B5EF4-FFF2-40B4-BE49-F238E27FC236}">
                <a16:creationId xmlns:a16="http://schemas.microsoft.com/office/drawing/2014/main" id="{B9958540-E0FE-1775-ECBE-2AA6D3D1D9F2}"/>
              </a:ext>
            </a:extLst>
          </p:cNvPr>
          <p:cNvPicPr>
            <a:picLocks noGrp="1" noChangeAspect="1"/>
          </p:cNvPicPr>
          <p:nvPr>
            <p:ph idx="1"/>
          </p:nvPr>
        </p:nvPicPr>
        <p:blipFill>
          <a:blip r:embed="rId2"/>
          <a:stretch>
            <a:fillRect/>
          </a:stretch>
        </p:blipFill>
        <p:spPr>
          <a:xfrm>
            <a:off x="467347" y="1487370"/>
            <a:ext cx="4925641" cy="3694230"/>
          </a:xfrm>
        </p:spPr>
      </p:pic>
      <p:sp>
        <p:nvSpPr>
          <p:cNvPr id="4" name="Título 3">
            <a:extLst>
              <a:ext uri="{FF2B5EF4-FFF2-40B4-BE49-F238E27FC236}">
                <a16:creationId xmlns:a16="http://schemas.microsoft.com/office/drawing/2014/main" id="{BEAA519E-0022-FAE7-40BB-78DE86CECC90}"/>
              </a:ext>
            </a:extLst>
          </p:cNvPr>
          <p:cNvSpPr>
            <a:spLocks noGrp="1"/>
          </p:cNvSpPr>
          <p:nvPr>
            <p:ph type="title"/>
          </p:nvPr>
        </p:nvSpPr>
        <p:spPr>
          <a:xfrm>
            <a:off x="596651" y="514924"/>
            <a:ext cx="7158816" cy="652435"/>
          </a:xfrm>
        </p:spPr>
        <p:txBody>
          <a:bodyPr>
            <a:normAutofit fontScale="90000"/>
          </a:bodyPr>
          <a:lstStyle/>
          <a:p>
            <a:r>
              <a:rPr lang="es-ES" sz="3600" dirty="0"/>
              <a:t>Estimación de recursos y planificación</a:t>
            </a:r>
          </a:p>
        </p:txBody>
      </p:sp>
      <p:sp>
        <p:nvSpPr>
          <p:cNvPr id="6" name="Marcador de texto 5">
            <a:extLst>
              <a:ext uri="{FF2B5EF4-FFF2-40B4-BE49-F238E27FC236}">
                <a16:creationId xmlns:a16="http://schemas.microsoft.com/office/drawing/2014/main" id="{B659CA09-E3F6-7F43-BD2C-CF9A9B2472A2}"/>
              </a:ext>
            </a:extLst>
          </p:cNvPr>
          <p:cNvSpPr>
            <a:spLocks noGrp="1"/>
          </p:cNvSpPr>
          <p:nvPr>
            <p:ph type="body" sz="half" idx="2"/>
          </p:nvPr>
        </p:nvSpPr>
        <p:spPr>
          <a:xfrm>
            <a:off x="1002903" y="1487370"/>
            <a:ext cx="3854528" cy="2584449"/>
          </a:xfrm>
        </p:spPr>
        <p:txBody>
          <a:bodyPr>
            <a:normAutofit/>
          </a:bodyPr>
          <a:lstStyle/>
          <a:p>
            <a:r>
              <a:rPr lang="es-ES" sz="2400" dirty="0">
                <a:solidFill>
                  <a:schemeClr val="accent2">
                    <a:lumMod val="75000"/>
                  </a:schemeClr>
                </a:solidFill>
              </a:rPr>
              <a:t>Planificación estimada</a:t>
            </a:r>
          </a:p>
        </p:txBody>
      </p:sp>
      <p:pic>
        <p:nvPicPr>
          <p:cNvPr id="10" name="Imagen 9">
            <a:extLst>
              <a:ext uri="{FF2B5EF4-FFF2-40B4-BE49-F238E27FC236}">
                <a16:creationId xmlns:a16="http://schemas.microsoft.com/office/drawing/2014/main" id="{9CC4E738-F2F7-2E99-8759-56C1F1DCFF56}"/>
              </a:ext>
            </a:extLst>
          </p:cNvPr>
          <p:cNvPicPr>
            <a:picLocks noChangeAspect="1"/>
          </p:cNvPicPr>
          <p:nvPr/>
        </p:nvPicPr>
        <p:blipFill>
          <a:blip r:embed="rId3"/>
          <a:stretch>
            <a:fillRect/>
          </a:stretch>
        </p:blipFill>
        <p:spPr>
          <a:xfrm>
            <a:off x="5522292" y="2905584"/>
            <a:ext cx="4663108" cy="3497331"/>
          </a:xfrm>
          <a:prstGeom prst="rect">
            <a:avLst/>
          </a:prstGeom>
        </p:spPr>
      </p:pic>
      <p:sp>
        <p:nvSpPr>
          <p:cNvPr id="11" name="Marcador de texto 5">
            <a:extLst>
              <a:ext uri="{FF2B5EF4-FFF2-40B4-BE49-F238E27FC236}">
                <a16:creationId xmlns:a16="http://schemas.microsoft.com/office/drawing/2014/main" id="{534E08C4-0FB0-435A-0BEC-52FA81D97476}"/>
              </a:ext>
            </a:extLst>
          </p:cNvPr>
          <p:cNvSpPr txBox="1">
            <a:spLocks/>
          </p:cNvSpPr>
          <p:nvPr/>
        </p:nvSpPr>
        <p:spPr>
          <a:xfrm>
            <a:off x="5926582" y="2865778"/>
            <a:ext cx="3854528" cy="2584449"/>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1pPr>
            <a:lvl2pPr marL="457063"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2pPr>
            <a:lvl3pPr marL="914126"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3pPr>
            <a:lvl4pPr marL="1371189"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4pPr>
            <a:lvl5pPr marL="1828251"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5pPr>
            <a:lvl6pPr marL="2285314"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6pPr>
            <a:lvl7pPr marL="2742377"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7pPr>
            <a:lvl8pPr marL="3199440"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8pPr>
            <a:lvl9pPr marL="3656503"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9pPr>
          </a:lstStyle>
          <a:p>
            <a:r>
              <a:rPr lang="es-ES" sz="2400" dirty="0">
                <a:solidFill>
                  <a:schemeClr val="accent2">
                    <a:lumMod val="75000"/>
                  </a:schemeClr>
                </a:solidFill>
              </a:rPr>
              <a:t>Planificación real</a:t>
            </a:r>
          </a:p>
        </p:txBody>
      </p:sp>
      <p:pic>
        <p:nvPicPr>
          <p:cNvPr id="11266" name="Picture 2">
            <a:extLst>
              <a:ext uri="{FF2B5EF4-FFF2-40B4-BE49-F238E27FC236}">
                <a16:creationId xmlns:a16="http://schemas.microsoft.com/office/drawing/2014/main" id="{D0365BF5-8704-CB7E-F62A-8CF9FBFC42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000" y="5679015"/>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159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6E2A7C-7949-6742-4CE5-71D1BB144301}"/>
              </a:ext>
            </a:extLst>
          </p:cNvPr>
          <p:cNvSpPr>
            <a:spLocks noGrp="1"/>
          </p:cNvSpPr>
          <p:nvPr>
            <p:ph type="title"/>
          </p:nvPr>
        </p:nvSpPr>
        <p:spPr>
          <a:xfrm>
            <a:off x="448733" y="213111"/>
            <a:ext cx="4488967" cy="603626"/>
          </a:xfrm>
        </p:spPr>
        <p:txBody>
          <a:bodyPr>
            <a:normAutofit fontScale="90000"/>
          </a:bodyPr>
          <a:lstStyle/>
          <a:p>
            <a:r>
              <a:rPr lang="es-ES" sz="3600" dirty="0"/>
              <a:t>Análisis del proyecto</a:t>
            </a:r>
          </a:p>
        </p:txBody>
      </p:sp>
      <p:sp>
        <p:nvSpPr>
          <p:cNvPr id="5" name="Marcador de contenido 4">
            <a:extLst>
              <a:ext uri="{FF2B5EF4-FFF2-40B4-BE49-F238E27FC236}">
                <a16:creationId xmlns:a16="http://schemas.microsoft.com/office/drawing/2014/main" id="{F9C6007C-0794-B5DA-FDD3-E96CB10006B8}"/>
              </a:ext>
            </a:extLst>
          </p:cNvPr>
          <p:cNvSpPr>
            <a:spLocks noGrp="1"/>
          </p:cNvSpPr>
          <p:nvPr>
            <p:ph idx="1"/>
          </p:nvPr>
        </p:nvSpPr>
        <p:spPr>
          <a:xfrm>
            <a:off x="5307792" y="1105456"/>
            <a:ext cx="4696805" cy="5526437"/>
          </a:xfrm>
        </p:spPr>
        <p:txBody>
          <a:bodyPr/>
          <a:lstStyle/>
          <a:p>
            <a:r>
              <a:rPr lang="es-ES" sz="2800" dirty="0">
                <a:solidFill>
                  <a:schemeClr val="accent2">
                    <a:lumMod val="75000"/>
                  </a:schemeClr>
                </a:solidFill>
              </a:rPr>
              <a:t>Requisitos No Funcionales</a:t>
            </a:r>
          </a:p>
          <a:p>
            <a:pPr marL="0" indent="0">
              <a:buNone/>
            </a:pPr>
            <a:r>
              <a:rPr lang="es-ES" sz="2400" dirty="0"/>
              <a:t>Son aquellos que no están directamente relacionados con la funcionalidad de la aplicación, sino que se centran en otros aspectos, como la calidad, la usabilidad y la seguridad</a:t>
            </a:r>
          </a:p>
        </p:txBody>
      </p:sp>
      <p:sp>
        <p:nvSpPr>
          <p:cNvPr id="9" name="Marcador de contenido 4">
            <a:extLst>
              <a:ext uri="{FF2B5EF4-FFF2-40B4-BE49-F238E27FC236}">
                <a16:creationId xmlns:a16="http://schemas.microsoft.com/office/drawing/2014/main" id="{E9737BFD-2A14-6A6F-9A18-CCF6B2408BF6}"/>
              </a:ext>
            </a:extLst>
          </p:cNvPr>
          <p:cNvSpPr txBox="1">
            <a:spLocks/>
          </p:cNvSpPr>
          <p:nvPr/>
        </p:nvSpPr>
        <p:spPr>
          <a:xfrm>
            <a:off x="424159" y="1118452"/>
            <a:ext cx="4513541" cy="55264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sz="2400" dirty="0">
                <a:solidFill>
                  <a:schemeClr val="accent2">
                    <a:lumMod val="75000"/>
                  </a:schemeClr>
                </a:solidFill>
              </a:rPr>
              <a:t>Requisitos </a:t>
            </a:r>
            <a:r>
              <a:rPr lang="es-ES" sz="2800" dirty="0">
                <a:solidFill>
                  <a:schemeClr val="accent2">
                    <a:lumMod val="75000"/>
                  </a:schemeClr>
                </a:solidFill>
              </a:rPr>
              <a:t>Funcionales</a:t>
            </a:r>
            <a:endParaRPr lang="es-ES" sz="2400" dirty="0">
              <a:solidFill>
                <a:schemeClr val="accent2">
                  <a:lumMod val="75000"/>
                </a:schemeClr>
              </a:solidFill>
            </a:endParaRPr>
          </a:p>
          <a:p>
            <a:pPr marL="0" indent="0">
              <a:buNone/>
            </a:pPr>
            <a:r>
              <a:rPr lang="es-ES" sz="2400" dirty="0"/>
              <a:t>Son aquellos que describen las funciones o características especificas que debe tener una aplicación para satisfacer las necesidades de los usuarios. Son las especificaciones de lo que la aplicación debe hacer para cumplir con los objetivos del proyecto</a:t>
            </a:r>
          </a:p>
        </p:txBody>
      </p:sp>
      <p:pic>
        <p:nvPicPr>
          <p:cNvPr id="10242" name="Picture 2">
            <a:extLst>
              <a:ext uri="{FF2B5EF4-FFF2-40B4-BE49-F238E27FC236}">
                <a16:creationId xmlns:a16="http://schemas.microsoft.com/office/drawing/2014/main" id="{908FBD69-0B2F-EBD0-7417-9D399335E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4666" y="5683250"/>
            <a:ext cx="13716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561394"/>
      </p:ext>
    </p:extLst>
  </p:cSld>
  <p:clrMapOvr>
    <a:masterClrMapping/>
  </p:clrMapOvr>
</p:sld>
</file>

<file path=ppt/theme/theme1.xml><?xml version="1.0" encoding="utf-8"?>
<a:theme xmlns:a="http://schemas.openxmlformats.org/drawingml/2006/main" name="Faceta">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946</TotalTime>
  <Words>565</Words>
  <Application>Microsoft Office PowerPoint</Application>
  <PresentationFormat>Panorámica</PresentationFormat>
  <Paragraphs>92</Paragraphs>
  <Slides>22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22</vt:i4>
      </vt:variant>
    </vt:vector>
  </HeadingPairs>
  <TitlesOfParts>
    <vt:vector size="26" baseType="lpstr">
      <vt:lpstr>Arial</vt:lpstr>
      <vt:lpstr>Trebuchet MS</vt:lpstr>
      <vt:lpstr>Wingdings 3</vt:lpstr>
      <vt:lpstr>Faceta</vt:lpstr>
      <vt:lpstr>Senderos Sierra Morena</vt:lpstr>
      <vt:lpstr>Índice</vt:lpstr>
      <vt:lpstr>Introducción</vt:lpstr>
      <vt:lpstr>Objetivos propuestos</vt:lpstr>
      <vt:lpstr>Metodología</vt:lpstr>
      <vt:lpstr>Ciclo de vida de la aplicación</vt:lpstr>
      <vt:lpstr>Tecnologías y herramientas</vt:lpstr>
      <vt:lpstr>Estimación de recursos y planificación</vt:lpstr>
      <vt:lpstr>Análisis del proyecto</vt:lpstr>
      <vt:lpstr>Diagrama Entidad-Relación</vt:lpstr>
      <vt:lpstr>Diagrama Casos de Uso</vt:lpstr>
      <vt:lpstr>Diagrama de Clases</vt:lpstr>
      <vt:lpstr>Diseño del proyecto</vt:lpstr>
      <vt:lpstr>Organización archivos y carpetas</vt:lpstr>
      <vt:lpstr>Database</vt:lpstr>
      <vt:lpstr>Registro y Login</vt:lpstr>
      <vt:lpstr>Implementación RecyclerView</vt:lpstr>
      <vt:lpstr>Implementación Crear Sendero</vt:lpstr>
      <vt:lpstr>Ubicación</vt:lpstr>
      <vt:lpstr>Despliegue y pruebas</vt:lpstr>
      <vt:lpstr>Conclusiones</vt:lpstr>
      <vt:lpstr>Muchas gracias por la oportunidad de compartir con ustedes este trabajo, que ha sido el resultado de un arduo esfuerzo y dedicación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Senderos Sierra Morena</dc:title>
  <dc:creator>Eduardo Fernández Aznar</dc:creator>
  <cp:lastModifiedBy>Eduardo Fernández Aznar</cp:lastModifiedBy>
  <cp:revision>33</cp:revision>
  <dcterms:created xsi:type="dcterms:W3CDTF">2023-02-12T13:16:12Z</dcterms:created>
  <dcterms:modified xsi:type="dcterms:W3CDTF">2023-05-02T01:03:19Z</dcterms:modified>
</cp:coreProperties>
</file>